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h+bBqw1F7d3+vLxqyq8BNI9av2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B9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77D1E7F-5956-4A28-981D-1E640ACB3B3D}">
  <a:tblStyle styleId="{F77D1E7F-5956-4A28-981D-1E640ACB3B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1"/>
    <p:restoredTop sz="94789"/>
  </p:normalViewPr>
  <p:slideViewPr>
    <p:cSldViewPr snapToGrid="0" snapToObjects="1">
      <p:cViewPr>
        <p:scale>
          <a:sx n="90" d="100"/>
          <a:sy n="90" d="100"/>
        </p:scale>
        <p:origin x="44" y="-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15" Type="http://schemas.openxmlformats.org/officeDocument/2006/relationships/tableStyles" Target="tableStyles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Sierra" userId="bb71e8ae-a19e-46b1-aa9c-4e57d1ad21f9" providerId="ADAL" clId="{27366826-4EF1-4994-B770-D92A75C5D0D0}"/>
    <pc:docChg chg="undo custSel modSld">
      <pc:chgData name="Maria Sierra" userId="bb71e8ae-a19e-46b1-aa9c-4e57d1ad21f9" providerId="ADAL" clId="{27366826-4EF1-4994-B770-D92A75C5D0D0}" dt="2023-08-31T14:06:28.063" v="229" actId="20577"/>
      <pc:docMkLst>
        <pc:docMk/>
      </pc:docMkLst>
      <pc:sldChg chg="modSp mod">
        <pc:chgData name="Maria Sierra" userId="bb71e8ae-a19e-46b1-aa9c-4e57d1ad21f9" providerId="ADAL" clId="{27366826-4EF1-4994-B770-D92A75C5D0D0}" dt="2023-08-31T14:06:28.063" v="229" actId="20577"/>
        <pc:sldMkLst>
          <pc:docMk/>
          <pc:sldMk cId="2946053333" sldId="261"/>
        </pc:sldMkLst>
        <pc:spChg chg="mod">
          <ac:chgData name="Maria Sierra" userId="bb71e8ae-a19e-46b1-aa9c-4e57d1ad21f9" providerId="ADAL" clId="{27366826-4EF1-4994-B770-D92A75C5D0D0}" dt="2023-08-31T14:04:01.215" v="129" actId="1037"/>
          <ac:spMkLst>
            <pc:docMk/>
            <pc:sldMk cId="2946053333" sldId="261"/>
            <ac:spMk id="2" creationId="{A48D7DAC-63A8-EC49-9124-4E7A8A320F6C}"/>
          </ac:spMkLst>
        </pc:spChg>
        <pc:spChg chg="mod">
          <ac:chgData name="Maria Sierra" userId="bb71e8ae-a19e-46b1-aa9c-4e57d1ad21f9" providerId="ADAL" clId="{27366826-4EF1-4994-B770-D92A75C5D0D0}" dt="2023-08-31T14:04:16.346" v="191" actId="113"/>
          <ac:spMkLst>
            <pc:docMk/>
            <pc:sldMk cId="2946053333" sldId="261"/>
            <ac:spMk id="3" creationId="{21341898-C90D-6E4A-A684-08AE461D975E}"/>
          </ac:spMkLst>
        </pc:spChg>
        <pc:spChg chg="mod">
          <ac:chgData name="Maria Sierra" userId="bb71e8ae-a19e-46b1-aa9c-4e57d1ad21f9" providerId="ADAL" clId="{27366826-4EF1-4994-B770-D92A75C5D0D0}" dt="2023-08-31T14:03:35.221" v="100" actId="1037"/>
          <ac:spMkLst>
            <pc:docMk/>
            <pc:sldMk cId="2946053333" sldId="261"/>
            <ac:spMk id="5" creationId="{FA040A8D-16F7-BD47-91AF-59D76A4F1959}"/>
          </ac:spMkLst>
        </pc:spChg>
        <pc:spChg chg="mod">
          <ac:chgData name="Maria Sierra" userId="bb71e8ae-a19e-46b1-aa9c-4e57d1ad21f9" providerId="ADAL" clId="{27366826-4EF1-4994-B770-D92A75C5D0D0}" dt="2023-08-31T14:03:45.521" v="101" actId="14100"/>
          <ac:spMkLst>
            <pc:docMk/>
            <pc:sldMk cId="2946053333" sldId="261"/>
            <ac:spMk id="6" creationId="{74526D6F-0B8A-954B-BC8B-BBA1BFD0EE13}"/>
          </ac:spMkLst>
        </pc:spChg>
        <pc:spChg chg="mod">
          <ac:chgData name="Maria Sierra" userId="bb71e8ae-a19e-46b1-aa9c-4e57d1ad21f9" providerId="ADAL" clId="{27366826-4EF1-4994-B770-D92A75C5D0D0}" dt="2023-08-31T14:01:53.312" v="86" actId="14100"/>
          <ac:spMkLst>
            <pc:docMk/>
            <pc:sldMk cId="2946053333" sldId="261"/>
            <ac:spMk id="8" creationId="{D8274E80-333C-B24D-B6BC-A00D4DE6DB10}"/>
          </ac:spMkLst>
        </pc:spChg>
        <pc:graphicFrameChg chg="modGraphic">
          <ac:chgData name="Maria Sierra" userId="bb71e8ae-a19e-46b1-aa9c-4e57d1ad21f9" providerId="ADAL" clId="{27366826-4EF1-4994-B770-D92A75C5D0D0}" dt="2023-08-31T14:06:28.063" v="229" actId="20577"/>
          <ac:graphicFrameMkLst>
            <pc:docMk/>
            <pc:sldMk cId="2946053333" sldId="261"/>
            <ac:graphicFrameMk id="106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00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title"/>
          </p:nvPr>
        </p:nvSpPr>
        <p:spPr>
          <a:xfrm>
            <a:off x="323850" y="365125"/>
            <a:ext cx="11544300" cy="538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FIU 2023 International Week Schedule*</a:t>
            </a:r>
            <a:endParaRPr dirty="0"/>
          </a:p>
        </p:txBody>
      </p:sp>
      <p:graphicFrame>
        <p:nvGraphicFramePr>
          <p:cNvPr id="106" name="Google Shape;106;p2"/>
          <p:cNvGraphicFramePr/>
          <p:nvPr>
            <p:extLst>
              <p:ext uri="{D42A27DB-BD31-4B8C-83A1-F6EECF244321}">
                <p14:modId xmlns:p14="http://schemas.microsoft.com/office/powerpoint/2010/main" val="2281859369"/>
              </p:ext>
            </p:extLst>
          </p:nvPr>
        </p:nvGraphicFramePr>
        <p:xfrm>
          <a:off x="323850" y="903514"/>
          <a:ext cx="11544300" cy="5461435"/>
        </p:xfrm>
        <a:graphic>
          <a:graphicData uri="http://schemas.openxmlformats.org/drawingml/2006/table">
            <a:tbl>
              <a:tblPr firstRow="1" bandRow="1">
                <a:noFill/>
                <a:tableStyleId>{F77D1E7F-5956-4A28-981D-1E640ACB3B3D}</a:tableStyleId>
              </a:tblPr>
              <a:tblGrid>
                <a:gridCol w="67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3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3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3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93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4368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 </a:t>
                      </a:r>
                    </a:p>
                  </a:txBody>
                  <a:tcPr marL="91450" marR="91450" marT="45725" marB="45725" anchor="ctr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 </a:t>
                      </a:r>
                    </a:p>
                  </a:txBody>
                  <a:tcPr marL="91450" marR="91450" marT="45725" marB="45725" anchor="ctr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 </a:t>
                      </a:r>
                    </a:p>
                  </a:txBody>
                  <a:tcPr marL="91450" marR="91450" marT="45725" marB="45725" anchor="ctr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marL="91450" marR="91450" marT="45725" marB="45725" anchor="ctr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 </a:t>
                      </a:r>
                    </a:p>
                  </a:txBody>
                  <a:tcPr marL="91450" marR="91450" marT="45725" marB="45725" anchor="ctr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 </a:t>
                      </a: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755">
                <a:tc row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</a:t>
                      </a:r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S0.1 Orientation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[Walfried Lassar]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S1.1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Conceptualizing CX</a:t>
                      </a:r>
                      <a:endParaRPr lang="en-US" sz="12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[Walfried Lassar, Annmarie Hanlon]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S2.1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Keynote: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Redefining Success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[Deepak </a:t>
                      </a:r>
                      <a:r>
                        <a:rPr lang="en-US" sz="1200" b="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Ohri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President, Luxury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Atelier Maison Happiness (LAMH)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S3.1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Create &amp; Maintain Customer Profiles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[Annmarie Hanlon]</a:t>
                      </a:r>
                      <a:endParaRPr sz="12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S4.1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Customer Journey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[Walfried Lassar]</a:t>
                      </a:r>
                      <a:endParaRPr sz="12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S5.1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Luxury Shopping CX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[Anna </a:t>
                      </a:r>
                      <a:r>
                        <a:rPr lang="en-US" sz="1200" b="0" i="0" u="none" strike="noStrike" cap="non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Pietraszek</a:t>
                      </a:r>
                      <a:r>
                        <a:rPr lang="en-US" sz="12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]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Free</a:t>
                      </a:r>
                      <a:endParaRPr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S0.2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SFL Service Economy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 Port Miami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[Wendy Conforme &amp; Jorge Zumaeta]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1" i="0" u="none" strike="noStrike" cap="non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680433"/>
                  </a:ext>
                </a:extLst>
              </a:tr>
              <a:tr h="4380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S0.2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SFL Service Economy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 Port Miami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[Wendy </a:t>
                      </a:r>
                      <a:r>
                        <a:rPr lang="en-US" sz="12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Conforme</a:t>
                      </a: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 Jorge </a:t>
                      </a:r>
                      <a:r>
                        <a:rPr lang="en-US" sz="12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Zumaeta</a:t>
                      </a: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en-US" dirty="0"/>
                    </a:p>
                  </a:txBody>
                  <a:tcPr marL="91450" marR="91450" marT="45725" marB="45725" anchor="ctr"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S5.2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 Miami Design District – The Concept of Luxury Neighborhood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[Steven </a:t>
                      </a:r>
                      <a:r>
                        <a:rPr lang="en-US" sz="12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Gretenestein</a:t>
                      </a: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DACRA</a:t>
                      </a:r>
                    </a:p>
                  </a:txBody>
                  <a:tcPr marL="91450" marR="91450" marT="45725" marB="45725"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1857006"/>
                  </a:ext>
                </a:extLst>
              </a:tr>
              <a:tr h="1119844">
                <a:tc vMerge="1">
                  <a:txBody>
                    <a:bodyPr/>
                    <a:lstStyle/>
                    <a:p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 II</a:t>
                      </a:r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S0.2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SFL Service Economy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 Port Miami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[Wendy </a:t>
                      </a:r>
                      <a:r>
                        <a:rPr lang="en-US" sz="12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Conforme</a:t>
                      </a: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 Jorge </a:t>
                      </a:r>
                      <a:r>
                        <a:rPr lang="en-US" sz="12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Zumaeta</a:t>
                      </a: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S1.2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Customer Experience Audit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[Alec Dalton]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S2.2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Service Quality  &amp; Delivery Impact on CX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[Alec Dalton]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S3.2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Consolidating Data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[Heriberto </a:t>
                      </a:r>
                      <a:r>
                        <a:rPr lang="en-US" sz="1200" b="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Payan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Jose Abreu]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Sony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S4.2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Brand Impact on Experiences Across Channels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[Wendy Guess]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S5.2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Case Study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Steven </a:t>
                      </a:r>
                      <a:r>
                        <a:rPr lang="en-US" sz="1200" b="1" i="0" u="none" strike="noStrike" cap="none" dirty="0" err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Gretenstein</a:t>
                      </a: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, </a:t>
                      </a: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DACRA </a:t>
                      </a: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EVP, CFO</a:t>
                      </a: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71162778"/>
                  </a:ext>
                </a:extLst>
              </a:tr>
              <a:tr h="33861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Lunch</a:t>
                      </a: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South Beach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 &amp;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 Deco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Walking Tour</a:t>
                      </a:r>
                      <a:endParaRPr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Lunch</a:t>
                      </a:r>
                      <a:endParaRPr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Lunch</a:t>
                      </a:r>
                      <a:endParaRPr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Lunch</a:t>
                      </a:r>
                      <a:endParaRPr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Lunch</a:t>
                      </a:r>
                      <a:endParaRPr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Farewell Lunch &amp;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Diploma Ceremony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32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PM</a:t>
                      </a: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S1.3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 Client Relationships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with Customer Focus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[Armando Hernandez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Nicole Cunningham]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H&amp;CO</a:t>
                      </a:r>
                      <a:endParaRPr lang="en-US" sz="12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S2.3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Services Blueprinting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 Service Delivery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[Eric </a:t>
                      </a:r>
                      <a:r>
                        <a:rPr lang="en-US" sz="12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Segreti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Leo Rossini]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Fontainebleau Resort</a:t>
                      </a:r>
                      <a:endParaRPr lang="en-US" sz="12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S3.3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Analytics in Retail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VISA International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[Ruben Salazar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Genovez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 Team]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VISA International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S4.3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Integrating Cannel and Brand Experiences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[Dale Edwards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 Silverstein]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Arsht Center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829">
                <a:tc v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Free</a:t>
                      </a: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Session 2.4</a:t>
                      </a:r>
                      <a:endParaRPr lang="en-US" dirty="0"/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Session 3.4</a:t>
                      </a:r>
                      <a:endParaRPr lang="en-US" dirty="0"/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Session 4.4</a:t>
                      </a:r>
                      <a:endParaRPr lang="en-US" dirty="0"/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Free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0187">
                <a:tc v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Free</a:t>
                      </a:r>
                      <a:endParaRPr lang="en-US" dirty="0"/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2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161431"/>
                  </a:ext>
                </a:extLst>
              </a:tr>
              <a:tr h="58765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Eve</a:t>
                      </a: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Free</a:t>
                      </a: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Welcome Dinner</a:t>
                      </a: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Free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FIU Campus Visit &amp;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Cuban Cafecito</a:t>
                      </a: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Free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Farewell Dinner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[Burgos/</a:t>
                      </a:r>
                      <a:r>
                        <a:rPr lang="en-US" sz="12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Lassar</a:t>
                      </a:r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35952925"/>
                  </a:ext>
                </a:extLst>
              </a:tr>
            </a:tbl>
          </a:graphicData>
        </a:graphic>
      </p:graphicFrame>
      <p:sp>
        <p:nvSpPr>
          <p:cNvPr id="8" name="Google Shape;108;p2">
            <a:extLst>
              <a:ext uri="{FF2B5EF4-FFF2-40B4-BE49-F238E27FC236}">
                <a16:creationId xmlns:a16="http://schemas.microsoft.com/office/drawing/2014/main" id="{D8274E80-333C-B24D-B6BC-A00D4DE6DB10}"/>
              </a:ext>
            </a:extLst>
          </p:cNvPr>
          <p:cNvSpPr txBox="1"/>
          <p:nvPr/>
        </p:nvSpPr>
        <p:spPr>
          <a:xfrm>
            <a:off x="4041143" y="6356104"/>
            <a:ext cx="1797582" cy="3077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Corporate Visit</a:t>
            </a:r>
            <a:endParaRPr b="1" dirty="0"/>
          </a:p>
        </p:txBody>
      </p:sp>
      <p:sp>
        <p:nvSpPr>
          <p:cNvPr id="5" name="Google Shape;108;p2">
            <a:extLst>
              <a:ext uri="{FF2B5EF4-FFF2-40B4-BE49-F238E27FC236}">
                <a16:creationId xmlns:a16="http://schemas.microsoft.com/office/drawing/2014/main" id="{FA040A8D-16F7-BD47-91AF-59D76A4F1959}"/>
              </a:ext>
            </a:extLst>
          </p:cNvPr>
          <p:cNvSpPr txBox="1"/>
          <p:nvPr/>
        </p:nvSpPr>
        <p:spPr>
          <a:xfrm>
            <a:off x="5831637" y="6359397"/>
            <a:ext cx="1797582" cy="311787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Cultrual</a:t>
            </a: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/Social Event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" name="Google Shape;108;p2">
            <a:extLst>
              <a:ext uri="{FF2B5EF4-FFF2-40B4-BE49-F238E27FC236}">
                <a16:creationId xmlns:a16="http://schemas.microsoft.com/office/drawing/2014/main" id="{74526D6F-0B8A-954B-BC8B-BBA1BFD0EE13}"/>
              </a:ext>
            </a:extLst>
          </p:cNvPr>
          <p:cNvSpPr txBox="1"/>
          <p:nvPr/>
        </p:nvSpPr>
        <p:spPr>
          <a:xfrm>
            <a:off x="2384360" y="6356361"/>
            <a:ext cx="1656783" cy="307736"/>
          </a:xfrm>
          <a:prstGeom prst="rect">
            <a:avLst/>
          </a:prstGeom>
          <a:solidFill>
            <a:srgbClr val="00206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cs typeface="Calibri"/>
                <a:sym typeface="Calibri"/>
              </a:rPr>
              <a:t>Program Lecture</a:t>
            </a:r>
            <a:endParaRPr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8D7DAC-63A8-EC49-9124-4E7A8A320F6C}"/>
              </a:ext>
            </a:extLst>
          </p:cNvPr>
          <p:cNvSpPr txBox="1"/>
          <p:nvPr/>
        </p:nvSpPr>
        <p:spPr>
          <a:xfrm>
            <a:off x="1546108" y="6386032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Legend: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341898-C90D-6E4A-A684-08AE461D975E}"/>
              </a:ext>
            </a:extLst>
          </p:cNvPr>
          <p:cNvSpPr txBox="1"/>
          <p:nvPr/>
        </p:nvSpPr>
        <p:spPr>
          <a:xfrm>
            <a:off x="9152236" y="6394839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/>
              <a:t>* Schedule subject to change.</a:t>
            </a:r>
          </a:p>
        </p:txBody>
      </p:sp>
    </p:spTree>
    <p:extLst>
      <p:ext uri="{BB962C8B-B14F-4D97-AF65-F5344CB8AC3E}">
        <p14:creationId xmlns:p14="http://schemas.microsoft.com/office/powerpoint/2010/main" val="2946053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14805</TotalTime>
  <Words>258</Words>
  <Application>Microsoft Office PowerPoint</Application>
  <PresentationFormat>Widescreen</PresentationFormat>
  <Paragraphs>112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FIU 2023 International Week Schedule*</vt:lpstr>
    </vt:vector>
  </TitlesOfParts>
  <Manager/>
  <Company>Chapman Graduate School of Business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FUIU Intl Week Schedule 2023</dc:title>
  <dc:subject>Customer Experience Management in Digital Markets</dc:subject>
  <dc:creator>Dr. Walfried Lassar, Academic Director EMBA</dc:creator>
  <cp:keywords/>
  <dc:description/>
  <cp:lastModifiedBy>Maria Sierra</cp:lastModifiedBy>
  <cp:revision>52</cp:revision>
  <cp:lastPrinted>2023-08-25T21:23:13Z</cp:lastPrinted>
  <dcterms:created xsi:type="dcterms:W3CDTF">2022-01-31T17:02:05Z</dcterms:created>
  <dcterms:modified xsi:type="dcterms:W3CDTF">2023-08-31T14:06:33Z</dcterms:modified>
  <cp:category/>
</cp:coreProperties>
</file>